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82" r:id="rId3"/>
    <p:sldId id="284" r:id="rId4"/>
    <p:sldId id="283" r:id="rId5"/>
    <p:sldId id="268" r:id="rId6"/>
    <p:sldId id="281" r:id="rId7"/>
    <p:sldId id="266" r:id="rId8"/>
    <p:sldId id="285" r:id="rId9"/>
    <p:sldId id="259" r:id="rId10"/>
    <p:sldId id="260" r:id="rId11"/>
    <p:sldId id="262" r:id="rId12"/>
    <p:sldId id="267" r:id="rId13"/>
    <p:sldId id="290" r:id="rId14"/>
    <p:sldId id="288" r:id="rId15"/>
    <p:sldId id="269" r:id="rId16"/>
    <p:sldId id="276" r:id="rId17"/>
    <p:sldId id="275" r:id="rId18"/>
    <p:sldId id="273" r:id="rId19"/>
    <p:sldId id="274" r:id="rId20"/>
    <p:sldId id="277" r:id="rId21"/>
    <p:sldId id="278" r:id="rId22"/>
    <p:sldId id="280" r:id="rId23"/>
    <p:sldId id="28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03" autoAdjust="0"/>
    <p:restoredTop sz="94660"/>
  </p:normalViewPr>
  <p:slideViewPr>
    <p:cSldViewPr snapToGrid="0">
      <p:cViewPr varScale="1">
        <p:scale>
          <a:sx n="82" d="100"/>
          <a:sy n="82" d="100"/>
        </p:scale>
        <p:origin x="55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412-7799-4BAE-820B-A7BEE6D103BD}" type="datetimeFigureOut">
              <a:rPr lang="pt-BR" smtClean="0"/>
              <a:t>01/06/2024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6E7B-8A07-46D4-A174-59388E6109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7833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412-7799-4BAE-820B-A7BEE6D103BD}" type="datetimeFigureOut">
              <a:rPr lang="pt-BR" smtClean="0"/>
              <a:t>01/06/2024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6E7B-8A07-46D4-A174-59388E6109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7262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412-7799-4BAE-820B-A7BEE6D103BD}" type="datetimeFigureOut">
              <a:rPr lang="pt-BR" smtClean="0"/>
              <a:t>01/06/2024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6E7B-8A07-46D4-A174-59388E6109A6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9168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412-7799-4BAE-820B-A7BEE6D103BD}" type="datetimeFigureOut">
              <a:rPr lang="pt-BR" smtClean="0"/>
              <a:t>01/06/2024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6E7B-8A07-46D4-A174-59388E6109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02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412-7799-4BAE-820B-A7BEE6D103BD}" type="datetimeFigureOut">
              <a:rPr lang="pt-BR" smtClean="0"/>
              <a:t>01/06/2024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6E7B-8A07-46D4-A174-59388E6109A6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5121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412-7799-4BAE-820B-A7BEE6D103BD}" type="datetimeFigureOut">
              <a:rPr lang="pt-BR" smtClean="0"/>
              <a:t>01/06/2024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6E7B-8A07-46D4-A174-59388E6109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78205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412-7799-4BAE-820B-A7BEE6D103BD}" type="datetimeFigureOut">
              <a:rPr lang="pt-BR" smtClean="0"/>
              <a:t>01/06/2024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6E7B-8A07-46D4-A174-59388E6109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7408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412-7799-4BAE-820B-A7BEE6D103BD}" type="datetimeFigureOut">
              <a:rPr lang="pt-BR" smtClean="0"/>
              <a:t>01/06/2024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6E7B-8A07-46D4-A174-59388E6109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7316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412-7799-4BAE-820B-A7BEE6D103BD}" type="datetimeFigureOut">
              <a:rPr lang="pt-BR" smtClean="0"/>
              <a:t>01/06/2024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6E7B-8A07-46D4-A174-59388E6109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0983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412-7799-4BAE-820B-A7BEE6D103BD}" type="datetimeFigureOut">
              <a:rPr lang="pt-BR" smtClean="0"/>
              <a:t>01/06/2024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6E7B-8A07-46D4-A174-59388E6109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5039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412-7799-4BAE-820B-A7BEE6D103BD}" type="datetimeFigureOut">
              <a:rPr lang="pt-BR" smtClean="0"/>
              <a:t>01/06/2024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6E7B-8A07-46D4-A174-59388E6109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5133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412-7799-4BAE-820B-A7BEE6D103BD}" type="datetimeFigureOut">
              <a:rPr lang="pt-BR" smtClean="0"/>
              <a:t>01/06/2024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6E7B-8A07-46D4-A174-59388E6109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680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412-7799-4BAE-820B-A7BEE6D103BD}" type="datetimeFigureOut">
              <a:rPr lang="pt-BR" smtClean="0"/>
              <a:t>01/06/2024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6E7B-8A07-46D4-A174-59388E6109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6465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412-7799-4BAE-820B-A7BEE6D103BD}" type="datetimeFigureOut">
              <a:rPr lang="pt-BR" smtClean="0"/>
              <a:t>01/06/2024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6E7B-8A07-46D4-A174-59388E6109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668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412-7799-4BAE-820B-A7BEE6D103BD}" type="datetimeFigureOut">
              <a:rPr lang="pt-BR" smtClean="0"/>
              <a:t>01/06/2024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6E7B-8A07-46D4-A174-59388E6109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6662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412-7799-4BAE-820B-A7BEE6D103BD}" type="datetimeFigureOut">
              <a:rPr lang="pt-BR" smtClean="0"/>
              <a:t>01/06/2024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A6E7B-8A07-46D4-A174-59388E6109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4821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20412-7799-4BAE-820B-A7BEE6D103BD}" type="datetimeFigureOut">
              <a:rPr lang="pt-BR" smtClean="0"/>
              <a:t>01/06/2024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9FA6E7B-8A07-46D4-A174-59388E6109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3136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f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5F0DE8-B776-51DA-CA9F-B0374EBC82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265796"/>
            <a:ext cx="7766936" cy="1672276"/>
          </a:xfrm>
        </p:spPr>
        <p:txBody>
          <a:bodyPr/>
          <a:lstStyle/>
          <a:p>
            <a:pPr algn="ctr"/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Macroscopia Fetal: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EBF3AC9-FAC3-325F-276F-175412765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4360" y="3297836"/>
            <a:ext cx="8754255" cy="764498"/>
          </a:xfrm>
        </p:spPr>
        <p:txBody>
          <a:bodyPr/>
          <a:lstStyle/>
          <a:p>
            <a:pPr algn="ctr"/>
            <a:r>
              <a:rPr lang="pt-B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Princípios básicos do exame anátomo patológico e exame necroscópico.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9C744DA7-A1D5-AC9F-0F18-EB44C404B2D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2734456" cy="273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/>
          </a:p>
        </p:txBody>
      </p:sp>
      <p:pic>
        <p:nvPicPr>
          <p:cNvPr id="5" name="Espaço Reservado para Conteúdo 16" descr="Uma imagem contendo geladeira, cozinha, gato">
            <a:extLst>
              <a:ext uri="{FF2B5EF4-FFF2-40B4-BE49-F238E27FC236}">
                <a16:creationId xmlns:a16="http://schemas.microsoft.com/office/drawing/2014/main" id="{FF607D56-8B03-9E35-397E-2B1D0A75C8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5687" y="3821779"/>
            <a:ext cx="2210382" cy="2221490"/>
          </a:xfrm>
          <a:prstGeom prst="rect">
            <a:avLst/>
          </a:prstGeom>
        </p:spPr>
      </p:pic>
      <p:pic>
        <p:nvPicPr>
          <p:cNvPr id="8" name="Espaço Reservado para Conteúdo 20" descr="Mão segurando pote azul">
            <a:extLst>
              <a:ext uri="{FF2B5EF4-FFF2-40B4-BE49-F238E27FC236}">
                <a16:creationId xmlns:a16="http://schemas.microsoft.com/office/drawing/2014/main" id="{141534FD-4F2C-30BE-CA13-2765F76448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067" y="3821779"/>
            <a:ext cx="1666117" cy="2221490"/>
          </a:xfrm>
          <a:prstGeom prst="rect">
            <a:avLst/>
          </a:prstGeom>
        </p:spPr>
      </p:pic>
      <p:pic>
        <p:nvPicPr>
          <p:cNvPr id="9" name="Espaço Reservado para Conteúdo 24">
            <a:extLst>
              <a:ext uri="{FF2B5EF4-FFF2-40B4-BE49-F238E27FC236}">
                <a16:creationId xmlns:a16="http://schemas.microsoft.com/office/drawing/2014/main" id="{E8391D9D-23E5-800C-B72C-024BE03CFE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853" y="382089"/>
            <a:ext cx="3629078" cy="1095736"/>
          </a:xfrm>
          <a:prstGeom prst="rect">
            <a:avLst/>
          </a:prstGeom>
        </p:spPr>
      </p:pic>
      <p:pic>
        <p:nvPicPr>
          <p:cNvPr id="6" name="Espaço Reservado para Conteúdo 12" descr="Em preto e branco">
            <a:extLst>
              <a:ext uri="{FF2B5EF4-FFF2-40B4-BE49-F238E27FC236}">
                <a16:creationId xmlns:a16="http://schemas.microsoft.com/office/drawing/2014/main" id="{8BB4AB96-3E03-4E4C-F3BD-9AAB61DB75F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6829" y="3809404"/>
            <a:ext cx="1776771" cy="2201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537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E0EC46-DCAE-A94C-A147-DDFCD37EC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Principais anomalias visualizadas a macroscopia: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96B85A-E065-0A9F-E743-555B222EC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Baixa implantação das orelhas: parte superior do pavilhão auricular abaixo da linha horizontal que conecta cantos externos dos olhos;</a:t>
            </a:r>
          </a:p>
          <a:p>
            <a:endPara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Posição viciosa de membros;</a:t>
            </a:r>
          </a:p>
          <a:p>
            <a:pPr marL="0" indent="0">
              <a:buNone/>
            </a:pPr>
            <a:endPara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Fissura labiopalatal;</a:t>
            </a:r>
          </a:p>
          <a:p>
            <a:endPara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Lábio leporino.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6859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CE5-4DE3-5516-1EDB-C8BAED33E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que descrever no exame macroscópico: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5C4DA5C-12B3-79FF-C79F-167931416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Peso;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Medidas;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Aspectos externos;</a:t>
            </a:r>
          </a:p>
        </p:txBody>
      </p:sp>
    </p:spTree>
    <p:extLst>
      <p:ext uri="{BB962C8B-B14F-4D97-AF65-F5344CB8AC3E}">
        <p14:creationId xmlns:p14="http://schemas.microsoft.com/office/powerpoint/2010/main" val="4114791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472B85-7C6D-293E-CBE2-B0A01A1A8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descritivo: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88E22D2-00AF-75A7-761D-7FED3BFE9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Material recebido fixado em formalina e consta de feto:</a:t>
            </a:r>
          </a:p>
          <a:p>
            <a:pPr>
              <a:buFontTx/>
              <a:buChar char="-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Peso: g.</a:t>
            </a:r>
          </a:p>
          <a:p>
            <a:pPr>
              <a:buFontTx/>
              <a:buChar char="-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Sexo:.</a:t>
            </a:r>
          </a:p>
          <a:p>
            <a:pPr>
              <a:buFontTx/>
              <a:buChar char="-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Dimensão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occipito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-sacral: </a:t>
            </a:r>
          </a:p>
          <a:p>
            <a:pPr>
              <a:buFontTx/>
              <a:buChar char="-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Dimensão crânio-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podálica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</a:p>
          <a:p>
            <a:pPr>
              <a:buFontTx/>
              <a:buChar char="-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Dimensão pé esquerdo:</a:t>
            </a:r>
          </a:p>
          <a:p>
            <a:pPr>
              <a:buFontTx/>
              <a:buChar char="-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Ausência de malformações:</a:t>
            </a:r>
          </a:p>
          <a:p>
            <a:pPr>
              <a:buFontTx/>
              <a:buChar char="-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Órgãos internos: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normoimplantados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normorelacionados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8161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6154EE-697E-C044-7D07-58A6A55C1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Tabela de semanas x diâmetros:</a:t>
            </a:r>
          </a:p>
        </p:txBody>
      </p:sp>
      <p:pic>
        <p:nvPicPr>
          <p:cNvPr id="5" name="Espaço Reservado para Conteúdo 4" descr="Tabela&#10;&#10;Descrição gerada automaticamente">
            <a:extLst>
              <a:ext uri="{FF2B5EF4-FFF2-40B4-BE49-F238E27FC236}">
                <a16:creationId xmlns:a16="http://schemas.microsoft.com/office/drawing/2014/main" id="{763EB2F3-E041-F6FD-8027-7E6AC332D9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6845" y="2160588"/>
            <a:ext cx="6098348" cy="3881437"/>
          </a:xfrm>
        </p:spPr>
      </p:pic>
    </p:spTree>
    <p:extLst>
      <p:ext uri="{BB962C8B-B14F-4D97-AF65-F5344CB8AC3E}">
        <p14:creationId xmlns:p14="http://schemas.microsoft.com/office/powerpoint/2010/main" val="760639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2BDDE8-84B7-371D-016E-F2EDA27A2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que representar: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46E752C-93A8-B3B5-83F7-005B67AA3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Gônadas;</a:t>
            </a:r>
          </a:p>
          <a:p>
            <a:pPr marL="0" indent="0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Órgãos da cavidade abdominal: pulmão, timo, coração;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Rins e fígado.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71079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B9E39D-0858-D840-17CD-E10A00A2D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exame necroscópico: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F3F8D3C-7333-EB00-7C0A-C58A03381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Hospitais SVOS e </a:t>
            </a:r>
            <a:r>
              <a:rPr lang="pt-BR" dirty="0" err="1"/>
              <a:t>IMLs</a:t>
            </a:r>
            <a:r>
              <a:rPr lang="pt-BR" dirty="0"/>
              <a:t>;</a:t>
            </a:r>
          </a:p>
          <a:p>
            <a:endParaRPr lang="pt-BR" dirty="0"/>
          </a:p>
          <a:p>
            <a:r>
              <a:rPr lang="pt-BR" dirty="0"/>
              <a:t>O concepto não deve ser tratado como peça anatômica;</a:t>
            </a:r>
          </a:p>
          <a:p>
            <a:endParaRPr lang="pt-BR" dirty="0"/>
          </a:p>
          <a:p>
            <a:r>
              <a:rPr lang="pt-BR" dirty="0"/>
              <a:t>Acondicionado em temperatura ambiente.</a:t>
            </a:r>
          </a:p>
        </p:txBody>
      </p:sp>
    </p:spTree>
    <p:extLst>
      <p:ext uri="{BB962C8B-B14F-4D97-AF65-F5344CB8AC3E}">
        <p14:creationId xmlns:p14="http://schemas.microsoft.com/office/powerpoint/2010/main" val="745998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F26CBF-8D70-5E97-4767-7FB231E77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Aplicabilidade e custo: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48B1464-D64D-2467-DF77-7111AF536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 exame não consta no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rool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da CBHPM;</a:t>
            </a:r>
          </a:p>
          <a:p>
            <a:pPr marL="0" indent="0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Totalmente particular.</a:t>
            </a:r>
          </a:p>
        </p:txBody>
      </p:sp>
    </p:spTree>
    <p:extLst>
      <p:ext uri="{BB962C8B-B14F-4D97-AF65-F5344CB8AC3E}">
        <p14:creationId xmlns:p14="http://schemas.microsoft.com/office/powerpoint/2010/main" val="2611218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3CFD52-16A5-1798-0220-317BCBCD2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Exames genéticos complementares: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1D1F44-4072-0EF5-B959-9C2E1E925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Estudo da placenta;</a:t>
            </a:r>
          </a:p>
          <a:p>
            <a:endParaRPr lang="pt-BR" dirty="0"/>
          </a:p>
          <a:p>
            <a:r>
              <a:rPr lang="pt-BR" dirty="0"/>
              <a:t>Testes genéticos complementares.</a:t>
            </a:r>
          </a:p>
        </p:txBody>
      </p:sp>
    </p:spTree>
    <p:extLst>
      <p:ext uri="{BB962C8B-B14F-4D97-AF65-F5344CB8AC3E}">
        <p14:creationId xmlns:p14="http://schemas.microsoft.com/office/powerpoint/2010/main" val="8297511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214AAA-DEFD-747A-B6EC-37B5F51F0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Documentação exigidas: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573C662-6A3B-E701-1BFE-3C783B8F9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Solicitação do médico neonatal;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Autorização do pai para a realização do exame.</a:t>
            </a:r>
          </a:p>
        </p:txBody>
      </p:sp>
    </p:spTree>
    <p:extLst>
      <p:ext uri="{BB962C8B-B14F-4D97-AF65-F5344CB8AC3E}">
        <p14:creationId xmlns:p14="http://schemas.microsoft.com/office/powerpoint/2010/main" val="18719546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F877CB-E01F-496B-E6E2-F4EDDB3E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Declaração de óbito x atestado de óbito: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B391090-B4D6-14B3-B7BB-65167F07C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400" dirty="0">
                <a:solidFill>
                  <a:srgbClr val="4242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Declaração de Óbito é documento federal de preenchimento privativo de médico e que serve para reduzir a texto uma determinada situação referida a um óbito, confirmando sua ocorrência e causas.</a:t>
            </a:r>
          </a:p>
          <a:p>
            <a:endParaRPr lang="pt-BR" sz="2400" dirty="0">
              <a:solidFill>
                <a:srgbClr val="424242"/>
              </a:solidFill>
              <a:highlight>
                <a:srgbClr val="FFFFFF"/>
              </a:highligh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pt-BR" sz="2400" dirty="0">
                <a:solidFill>
                  <a:srgbClr val="4242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Já o “atestado de óbito” (certidão), é um documento emitido por cartório que comprova ou garante a existência ou não de uma situação de direito. Ou seja, que informa e dá fé sobre a existência da declaração em um óbito registrada naquele tabelionato.</a:t>
            </a:r>
            <a:endParaRPr lang="pt-BR" sz="2400" dirty="0">
              <a:effectLst/>
              <a:highlight>
                <a:srgbClr val="FFFFFF"/>
              </a:highligh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821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277A7B-3AA2-91EC-4DA5-124FCCA0C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Papel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4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técnico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prática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4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exame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n-US" sz="3600" dirty="0"/>
            </a:br>
            <a:br>
              <a:rPr lang="en-US" sz="3600" dirty="0"/>
            </a:br>
            <a:endParaRPr lang="pt-BR" dirty="0"/>
          </a:p>
        </p:txBody>
      </p:sp>
      <p:pic>
        <p:nvPicPr>
          <p:cNvPr id="37" name="Espaço Reservado para Conteúdo 36" descr="Desenho de personagens de desenho animado">
            <a:extLst>
              <a:ext uri="{FF2B5EF4-FFF2-40B4-BE49-F238E27FC236}">
                <a16:creationId xmlns:a16="http://schemas.microsoft.com/office/drawing/2014/main" id="{B6954493-C127-B869-2F2C-988E0A0F59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72616" y="2160588"/>
            <a:ext cx="5206805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016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11FA8C-5474-1CC2-7391-A8A89F5E9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Atestado de óbito:</a:t>
            </a:r>
          </a:p>
        </p:txBody>
      </p:sp>
      <p:pic>
        <p:nvPicPr>
          <p:cNvPr id="5" name="Espaço Reservado para Conteúdo 4" descr="Texto, Carta&#10;&#10;Descrição gerada automaticamente">
            <a:extLst>
              <a:ext uri="{FF2B5EF4-FFF2-40B4-BE49-F238E27FC236}">
                <a16:creationId xmlns:a16="http://schemas.microsoft.com/office/drawing/2014/main" id="{924CAF07-8237-9C02-55A4-C6862A5300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157" y="1541504"/>
            <a:ext cx="3058436" cy="4500521"/>
          </a:xfrm>
        </p:spPr>
      </p:pic>
    </p:spTree>
    <p:extLst>
      <p:ext uri="{BB962C8B-B14F-4D97-AF65-F5344CB8AC3E}">
        <p14:creationId xmlns:p14="http://schemas.microsoft.com/office/powerpoint/2010/main" val="39968938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23ACD2-C655-EE3D-F0BF-F199338DC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Finalização do exame e entrega dos documentos para tramites do funeral: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3891E9-6E0D-DD54-A4A2-417FC4518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Feita pelo técnico de em parceria com o serviço de necrotério da instituição e funerárias.</a:t>
            </a:r>
          </a:p>
        </p:txBody>
      </p:sp>
    </p:spTree>
    <p:extLst>
      <p:ext uri="{BB962C8B-B14F-4D97-AF65-F5344CB8AC3E}">
        <p14:creationId xmlns:p14="http://schemas.microsoft.com/office/powerpoint/2010/main" val="33639353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F05289-1DEC-0890-2175-36C49597B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Perguntas:</a:t>
            </a:r>
          </a:p>
        </p:txBody>
      </p:sp>
      <p:pic>
        <p:nvPicPr>
          <p:cNvPr id="5" name="Espaço Reservado para Conteúdo 4" descr="Desenho de personagem de desenho animado&#10;&#10;Descrição gerada automaticamente com confiança média">
            <a:extLst>
              <a:ext uri="{FF2B5EF4-FFF2-40B4-BE49-F238E27FC236}">
                <a16:creationId xmlns:a16="http://schemas.microsoft.com/office/drawing/2014/main" id="{61A104E6-BEB4-0C4E-FAA5-3FAC780345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365" y="2160588"/>
            <a:ext cx="4539307" cy="3881437"/>
          </a:xfrm>
        </p:spPr>
      </p:pic>
    </p:spTree>
    <p:extLst>
      <p:ext uri="{BB962C8B-B14F-4D97-AF65-F5344CB8AC3E}">
        <p14:creationId xmlns:p14="http://schemas.microsoft.com/office/powerpoint/2010/main" val="23369597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4E79C0A-7448-0A1E-4D5E-5DF02AA7F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8160" y="2991013"/>
            <a:ext cx="4995679" cy="1767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OBRIGADA!</a:t>
            </a:r>
          </a:p>
        </p:txBody>
      </p:sp>
    </p:spTree>
    <p:extLst>
      <p:ext uri="{BB962C8B-B14F-4D97-AF65-F5344CB8AC3E}">
        <p14:creationId xmlns:p14="http://schemas.microsoft.com/office/powerpoint/2010/main" val="4063403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111182-77E8-E726-735B-0E9AC144C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Embrião, feto ou natimorto: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802EF75-C96F-2725-9475-F4215B405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Embrião: produto de concepção desde o momento da fecundação até 8 semanas de vida embrionária;</a:t>
            </a:r>
          </a:p>
          <a:p>
            <a:endParaRPr lang="pt-B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Feto: bebê em formação da 9ª semana até o fim da gestação;</a:t>
            </a:r>
          </a:p>
          <a:p>
            <a:pPr marL="0" indent="0">
              <a:buNone/>
            </a:pPr>
            <a:endParaRPr lang="pt-B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Natmorto</a:t>
            </a: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feto nascido vivo com poucas horas de vida.</a:t>
            </a:r>
          </a:p>
        </p:txBody>
      </p:sp>
    </p:spTree>
    <p:extLst>
      <p:ext uri="{BB962C8B-B14F-4D97-AF65-F5344CB8AC3E}">
        <p14:creationId xmlns:p14="http://schemas.microsoft.com/office/powerpoint/2010/main" val="3516868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581C9B-8F74-7752-86C5-F70C391DA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CFM no. 1601 de 09 de agosto de 2000: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7525CF8-4A52-556B-864A-FE422F7D1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“Não são elegíveis para o exame anátomo patológico os conceptos cuja gestação tiver duração igual ou superior a 20 semanas; peso fetal igual ou superior a 500 gramas e diâmetro superior a 25,0 cm, no eixo crânio-podal”.</a:t>
            </a:r>
          </a:p>
        </p:txBody>
      </p:sp>
    </p:spTree>
    <p:extLst>
      <p:ext uri="{BB962C8B-B14F-4D97-AF65-F5344CB8AC3E}">
        <p14:creationId xmlns:p14="http://schemas.microsoft.com/office/powerpoint/2010/main" val="2269516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2EDB1E-2278-2F81-8F33-4F2B13AA2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Aspectos importantes a serem observados: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8266DEF-CB1E-46FC-5BA4-77A3DD6D6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Peso do feto;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Quantidade de semanas;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Diâmetro crânio-podal acima de 25 cm;</a:t>
            </a:r>
          </a:p>
        </p:txBody>
      </p:sp>
    </p:spTree>
    <p:extLst>
      <p:ext uri="{BB962C8B-B14F-4D97-AF65-F5344CB8AC3E}">
        <p14:creationId xmlns:p14="http://schemas.microsoft.com/office/powerpoint/2010/main" val="1838438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9AE7E4-20A4-BF3D-37F7-45EE785CB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Acondicionamento e fixação: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CD34F92-0C16-D965-C4B8-E01B6A5A2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Refrigeração em casos de necropsia;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Fixação em formol tamponado em casos de anátomo patológico;</a:t>
            </a:r>
          </a:p>
        </p:txBody>
      </p:sp>
    </p:spTree>
    <p:extLst>
      <p:ext uri="{BB962C8B-B14F-4D97-AF65-F5344CB8AC3E}">
        <p14:creationId xmlns:p14="http://schemas.microsoft.com/office/powerpoint/2010/main" val="1708010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02C8FB-B765-0E89-F5ED-4C19136C6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exame macroscópico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100190-1A3D-74AB-66A2-6C2C0B99D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Descrição das características externas;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Abertura das cavidades;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Avaliação de órgãos internos tópicos;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Presença de maceração.</a:t>
            </a:r>
          </a:p>
        </p:txBody>
      </p:sp>
    </p:spTree>
    <p:extLst>
      <p:ext uri="{BB962C8B-B14F-4D97-AF65-F5344CB8AC3E}">
        <p14:creationId xmlns:p14="http://schemas.microsoft.com/office/powerpoint/2010/main" val="3401757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DB44CC-9C07-8200-95A2-2B666211E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Tipos de incisões:</a:t>
            </a:r>
          </a:p>
        </p:txBody>
      </p:sp>
      <p:pic>
        <p:nvPicPr>
          <p:cNvPr id="9" name="Espaço Reservado para Conteúdo 8" descr="Desenho de uma pessoa&#10;&#10;Descrição gerada automaticamente com confiança média">
            <a:extLst>
              <a:ext uri="{FF2B5EF4-FFF2-40B4-BE49-F238E27FC236}">
                <a16:creationId xmlns:a16="http://schemas.microsoft.com/office/drawing/2014/main" id="{B0B1F027-6F44-9D07-7615-5C63BE001B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5795" y="2258081"/>
            <a:ext cx="2917702" cy="3615961"/>
          </a:xfrm>
        </p:spPr>
      </p:pic>
      <p:pic>
        <p:nvPicPr>
          <p:cNvPr id="3" name="Espaço Reservado para Conteúdo 8">
            <a:extLst>
              <a:ext uri="{FF2B5EF4-FFF2-40B4-BE49-F238E27FC236}">
                <a16:creationId xmlns:a16="http://schemas.microsoft.com/office/drawing/2014/main" id="{D4167F58-622D-2433-40D5-CF10DF90AD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935" y="2350125"/>
            <a:ext cx="2809993" cy="3615960"/>
          </a:xfrm>
          <a:prstGeom prst="rect">
            <a:avLst/>
          </a:prstGeom>
        </p:spPr>
      </p:pic>
      <p:pic>
        <p:nvPicPr>
          <p:cNvPr id="4" name="Espaço Reservado para Conteúdo 12" descr="Em preto e branco">
            <a:extLst>
              <a:ext uri="{FF2B5EF4-FFF2-40B4-BE49-F238E27FC236}">
                <a16:creationId xmlns:a16="http://schemas.microsoft.com/office/drawing/2014/main" id="{7457356B-86C6-256C-15B1-E61775DF02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0200" y="2395241"/>
            <a:ext cx="2845323" cy="3525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903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5107B2A-692E-214E-1083-65E8B2AB3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Importância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descrição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macroscópicas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o </a:t>
            </a:r>
            <a:r>
              <a:rPr lang="en-US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diagnóstico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BD1CCA-E396-95E0-D722-EBA97BFA8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2" y="2160589"/>
            <a:ext cx="8596668" cy="3880773"/>
          </a:xfrm>
        </p:spPr>
        <p:txBody>
          <a:bodyPr>
            <a:normAutofit/>
          </a:bodyPr>
          <a:lstStyle/>
          <a:p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Procedimento descritivo;</a:t>
            </a:r>
          </a:p>
          <a:p>
            <a:endParaRPr lang="pt-B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Muitas características visualizadas macroscopicamente;</a:t>
            </a:r>
          </a:p>
          <a:p>
            <a:endParaRPr lang="pt-B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Importante para a conclusão diagnóstica.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683779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230</TotalTime>
  <Words>530</Words>
  <Application>Microsoft Office PowerPoint</Application>
  <PresentationFormat>Widescreen</PresentationFormat>
  <Paragraphs>94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7" baseType="lpstr">
      <vt:lpstr>Arial</vt:lpstr>
      <vt:lpstr>Trebuchet MS</vt:lpstr>
      <vt:lpstr>Wingdings 3</vt:lpstr>
      <vt:lpstr>Facetado</vt:lpstr>
      <vt:lpstr>Macroscopia Fetal:</vt:lpstr>
      <vt:lpstr>Papel do técnico na prática do exame:  </vt:lpstr>
      <vt:lpstr>Embrião, feto ou natimorto:</vt:lpstr>
      <vt:lpstr>Resolução CFM no. 1601 de 09 de agosto de 2000:</vt:lpstr>
      <vt:lpstr>Aspectos importantes a serem observados:</vt:lpstr>
      <vt:lpstr>Acondicionamento e fixação:</vt:lpstr>
      <vt:lpstr>O exame macroscópico</vt:lpstr>
      <vt:lpstr>Tipos de incisões:</vt:lpstr>
      <vt:lpstr>Importância da descrição macroscópicas para o diagnóstico:</vt:lpstr>
      <vt:lpstr>Principais anomalias visualizadas a macroscopia:</vt:lpstr>
      <vt:lpstr>O que descrever no exame macroscópico:</vt:lpstr>
      <vt:lpstr>Texto descritivo:</vt:lpstr>
      <vt:lpstr>Tabela de semanas x diâmetros:</vt:lpstr>
      <vt:lpstr>O que representar:</vt:lpstr>
      <vt:lpstr>O exame necroscópico:</vt:lpstr>
      <vt:lpstr>Aplicabilidade e custo: </vt:lpstr>
      <vt:lpstr>Exames genéticos complementares:</vt:lpstr>
      <vt:lpstr>Documentação exigidas:</vt:lpstr>
      <vt:lpstr>Declaração de óbito x atestado de óbito:</vt:lpstr>
      <vt:lpstr>Atestado de óbito:</vt:lpstr>
      <vt:lpstr>Finalização do exame e entrega dos documentos para tramites do funeral:</vt:lpstr>
      <vt:lpstr>Perguntas: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Macroscopia fetal:</dc:title>
  <dc:creator>darliane freitas</dc:creator>
  <cp:lastModifiedBy>CN PRODUÇÕES</cp:lastModifiedBy>
  <cp:revision>8</cp:revision>
  <dcterms:created xsi:type="dcterms:W3CDTF">2024-05-26T17:53:56Z</dcterms:created>
  <dcterms:modified xsi:type="dcterms:W3CDTF">2024-06-01T18:13:08Z</dcterms:modified>
</cp:coreProperties>
</file>